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5"/>
  </p:notesMasterIdLst>
  <p:sldIdLst>
    <p:sldId id="256" r:id="rId6"/>
    <p:sldId id="322" r:id="rId7"/>
    <p:sldId id="315" r:id="rId8"/>
    <p:sldId id="329" r:id="rId9"/>
    <p:sldId id="326" r:id="rId10"/>
    <p:sldId id="325" r:id="rId11"/>
    <p:sldId id="321" r:id="rId12"/>
    <p:sldId id="323" r:id="rId13"/>
    <p:sldId id="324" r:id="rId14"/>
    <p:sldId id="330" r:id="rId15"/>
    <p:sldId id="327" r:id="rId16"/>
    <p:sldId id="328" r:id="rId17"/>
    <p:sldId id="338" r:id="rId18"/>
    <p:sldId id="331" r:id="rId19"/>
    <p:sldId id="333" r:id="rId20"/>
    <p:sldId id="334" r:id="rId21"/>
    <p:sldId id="335" r:id="rId22"/>
    <p:sldId id="336" r:id="rId23"/>
    <p:sldId id="337" r:id="rId24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1" autoAdjust="0"/>
    <p:restoredTop sz="95784" autoAdjust="0"/>
  </p:normalViewPr>
  <p:slideViewPr>
    <p:cSldViewPr snapToGrid="0">
      <p:cViewPr varScale="1">
        <p:scale>
          <a:sx n="109" d="100"/>
          <a:sy n="109" d="100"/>
        </p:scale>
        <p:origin x="948" y="108"/>
      </p:cViewPr>
      <p:guideLst/>
    </p:cSldViewPr>
  </p:slideViewPr>
  <p:outlineViewPr>
    <p:cViewPr>
      <p:scale>
        <a:sx n="33" d="100"/>
        <a:sy n="33" d="100"/>
      </p:scale>
      <p:origin x="0" y="-92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3E0719D-5BD9-4664-8582-D91E4F598C0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28F589B-5618-4AF0-A95E-08B6184FBF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6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8F589B-5618-4AF0-A95E-08B6184FBF5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76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6E3F-ECB8-5BFF-7C7C-F11997B4E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D0C17-50CD-128E-FE4E-0C1800A8D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A4077-E940-B41B-2CB2-494533F5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7D5B-A978-6E6A-3A4C-3B0260AF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8FCFD-C8E5-101F-1809-642FD91F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5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831C-FB52-7592-B4E8-D6E938B6F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0792F-DC67-7B0A-C3BB-889A70C40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8A8D5-4E9E-2032-9299-28E364AD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C7657-BCCB-31EA-0DBF-BEADF929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E47F-B555-C0C0-3E57-D5708BF42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B73768-8A32-0341-D055-936EEF7D8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35A06-FA52-8E17-9E9F-75DF9C259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269D9-E95B-8258-96EE-3064C610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4C85A-F94B-55F0-6068-1755A069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1EB90-1C0B-33AF-D206-0A94A4713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13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EA439-C075-B8F5-9A82-540F45321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C8E87-44C2-BEEC-F0CC-BA70F93B3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686CA-B5FD-BAC0-78F2-13C0F6C4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014-A9D2-76A9-FF83-C94FBE80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7A452-CD6A-9FCA-1154-56193856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79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C4684-20C4-2E46-A7DC-C4A68115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6125-9FD9-4B27-DB89-0381408D9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64983-9B71-E5E7-D511-1944A780F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4EB83-5AAC-CA9F-8AB9-A5F7E120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6AC67-B4B5-4FAE-E512-2FC5F78D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847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13755-D3E3-F96D-699C-A9AE83B1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19FAA-E269-0B34-AA02-9CC04F0EA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D7BF3-D5A0-CDD6-89FB-88097C2C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DC5A1-0D48-8768-7295-D96E34F9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6C825-C320-BD4A-9E25-CBBBEC613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5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59436-7C87-E670-1F1F-128051EF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70302-8213-FCAD-6ECA-EBB6A161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7FD8E-90C9-F972-E59E-0E7306652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5E655-FC04-8558-41FE-EBAF835E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FC08B-F8BC-6A0C-7E1D-6496AF8B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5C3EB-F119-FD6E-A905-D6EDF2B0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696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71E92-8F8F-08C7-C993-E0C468321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06496-EA55-C451-1649-AB861E516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E24DF-8665-186A-88F4-3E02BA472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C11E5-1FFE-0026-0E5C-CEF67AC63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4052A-A085-60A5-9AA8-BDBF781BF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11F4A-6DAB-F6BC-6D5F-73A6C98D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A54F2-E0AD-01FA-0C9C-047A873B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AFC80A-8D38-7DF2-5E44-3B7DEE32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2AE67-B901-2598-8042-77D40AE95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663A-F8C7-DD23-9CC2-F48A837B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83883-9400-B1E1-341F-D876C33F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12844-2963-187C-4929-CD5A7D8F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975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E39A7-8E1C-7BA9-40CD-A3E6B7B0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05949B-67BD-08A5-DD26-757940B04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AB925-8817-CDE5-4C73-9221E49E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3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C36D-D8AC-68F8-F2C3-5A96B7C9E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E1AE2-C5F7-3942-1ABD-7C6E0B250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59D21-F87C-057A-D370-D6FF46FFC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3F07D-7F07-5144-F021-96D8AE97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92D6C-1D9D-DC6A-972E-88CD999D9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A5739-CB96-A1B7-52C3-45EBF542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9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6B17-F03F-532E-E463-19822A8E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D4535-51C8-CB35-0749-A90AE1D5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B1AF-4B21-6911-C311-2EA51442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B4FB1-768C-37FE-E6F6-4AAEB7AA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97950-7C99-B4A5-B1D1-96DB1135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175B212-4571-A207-A086-19CA5D4200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565" y="6422876"/>
            <a:ext cx="791818" cy="29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86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F480-0444-1243-059E-3F0A73EB5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4C24B6-735D-DEEB-2D2A-3D2F3288E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EA095-D3DC-6843-704F-ECE410505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2F66C-0C13-BDC5-0D64-627FE31C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D1640-D98C-B1DE-0CA6-AE8CBA37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D5664-2E9E-B580-C610-C4F28C602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315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AA8F2-EFAF-8C9B-C4F6-F064D9042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A3F3B-2FBB-C9A1-9948-6D9763295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49F8B-E063-B659-AA8D-39205202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E381D-D06D-10E9-2AC7-594D7AD6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D28B3-947C-8E37-C2F9-2BB0673C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678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82F782-893F-7B88-32DA-F2241A039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0D8DB-7B4D-B165-ADA6-3C94F9585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A76F0-CC77-2977-F64E-D788AF96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B4771-7132-FFCB-84B0-571DC968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CA783-21EF-5599-AB64-B4E7044D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02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F1994-0861-C5D7-604C-173C6657A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83019-8FC3-C378-9EBB-1291D012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E4EEB-8A06-DF70-6BCA-2B3A3308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80B6A-D2B3-F628-4B52-6FF68953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9F069-82A9-BDF3-CE37-5A573EBFA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3EF91-A98D-969E-1521-38C52822B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454AA-2B50-274D-142B-80FB0BD3B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3DE38-B801-B76C-34AB-D10E04A53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715AB-2810-0F8E-1232-12C0F84F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237A4-A39F-188D-F1CF-17842AAC4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72196-7D8F-05C1-BBE5-1B7822ED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89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E6120-A959-4A01-97C7-36D35851C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1BF33-C6E8-5F50-3B6C-B9D84DA79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4C766-CE27-BB84-55B3-42EB446A1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9F651-1D37-8167-F85E-9E3957D8C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714E4-905C-8EFC-12CC-57F2C98FB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6F6CC0-551E-3712-7A81-04353C4F7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53C936-ACE2-AD11-2C60-14C1ED45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857DB-9F6A-5320-3105-E05E182C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80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6364-906C-69DB-341A-FE89F995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A92DF-CAF5-D9AD-5185-9D0ADE38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39883-33E1-DBF7-4271-342B40AD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D588B-BAE0-9193-9C48-908B1498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5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923D4-1389-1838-DC0A-CCABF7E61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518012-F307-153D-7CC7-8BC3EA57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D7EC2-1798-84E9-BE58-89B99258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32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583EA-272C-A450-1CC8-7702B6101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24519-02FF-C0E7-5DE0-4315868ED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39EBD-0887-C78B-AB89-CC99B2CF2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65E97-DFBA-BC5B-B4BF-403095BF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B6080-35FD-71EE-E3F1-C5EFA44C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640E6-98E9-6E8A-B04A-2608D198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2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4D46-AC7A-6D73-34ED-BDD03C44C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CF9A0-83EA-BF9F-D89F-CADF2DCD0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E5767-E194-A57E-004A-644662AF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F9E8A-0048-D374-29BB-C06F0D80C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8D5A6-A37F-5E2C-DCE6-2FB3AB5B5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23321-342B-073C-5272-97DDBFEB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48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C2C2DF-6B86-B4FB-44DB-1915FAB6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51B15-5523-4FD1-4F76-E0B7598A9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AF891-6317-525C-198D-4651103CF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6616E-1FA3-4C45-8964-4D43AA71D592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0B40-250D-EA01-CCF9-90ADF9D09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9597-875C-1289-B702-44AB70BEA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1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8501F-164E-E6B8-499F-9F5101D0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61FE1-890C-4C02-D90F-BF9341D82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B8371-C3B2-F17A-59F6-216918771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91C7-17CA-4C4D-9BFB-CA8C0FE203CA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D2C4D-1B41-48A4-F5EA-08F3D7D94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AA263-8BED-EEBE-6815-EEBB39C48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2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B1C0-5436-7F15-FDC0-DD82D0317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544" y="2195788"/>
            <a:ext cx="9144000" cy="3003445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 err="1">
                <a:solidFill>
                  <a:srgbClr val="C00000"/>
                </a:solidFill>
              </a:rPr>
              <a:t>Kjarasamningur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Samiðnar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og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Samtaka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atvinnulífsins</a:t>
            </a:r>
            <a:r>
              <a:rPr lang="en-GB" b="1" dirty="0">
                <a:solidFill>
                  <a:srgbClr val="C00000"/>
                </a:solidFill>
              </a:rPr>
              <a:t> (SA)</a:t>
            </a: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FC1BF-65AB-819B-3B58-9CA89EB87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2212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i="1" dirty="0" err="1">
                <a:solidFill>
                  <a:schemeClr val="bg1"/>
                </a:solidFill>
              </a:rPr>
              <a:t>Gildistími</a:t>
            </a:r>
            <a:r>
              <a:rPr lang="en-GB" sz="2800" i="1" dirty="0">
                <a:solidFill>
                  <a:schemeClr val="bg1"/>
                </a:solidFill>
              </a:rPr>
              <a:t> 1. </a:t>
            </a:r>
            <a:r>
              <a:rPr lang="en-GB" sz="2800" i="1" dirty="0" err="1">
                <a:solidFill>
                  <a:schemeClr val="bg1"/>
                </a:solidFill>
              </a:rPr>
              <a:t>nóvember</a:t>
            </a:r>
            <a:r>
              <a:rPr lang="en-GB" sz="2800" i="1" dirty="0">
                <a:solidFill>
                  <a:schemeClr val="bg1"/>
                </a:solidFill>
              </a:rPr>
              <a:t> 2022 – 31. </a:t>
            </a:r>
            <a:r>
              <a:rPr lang="en-GB" sz="2800" i="1" dirty="0" err="1">
                <a:solidFill>
                  <a:schemeClr val="bg1"/>
                </a:solidFill>
              </a:rPr>
              <a:t>janúar</a:t>
            </a:r>
            <a:r>
              <a:rPr lang="en-GB" sz="2800" i="1" dirty="0">
                <a:solidFill>
                  <a:schemeClr val="bg1"/>
                </a:solidFill>
              </a:rPr>
              <a:t> 2024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B69570-4A17-BFBB-5DB6-2005E18FB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8756" y="5490093"/>
            <a:ext cx="2800741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76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Sameiginlegur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starfshópur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samningsaðila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Spár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Seðlabanka</a:t>
            </a:r>
            <a:r>
              <a:rPr lang="en-GB" dirty="0">
                <a:solidFill>
                  <a:schemeClr val="bg1"/>
                </a:solidFill>
              </a:rPr>
              <a:t> Íslands um </a:t>
            </a:r>
            <a:r>
              <a:rPr lang="en-GB" dirty="0" err="1">
                <a:solidFill>
                  <a:schemeClr val="bg1"/>
                </a:solidFill>
              </a:rPr>
              <a:t>verðbólguþróun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aðrar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hagstærðir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liggja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grundvallar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samningsgerð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aðila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Verði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þróun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efnahagsmála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þeim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hætti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sérstök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forsendunefnd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þróun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verðlags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brostið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verður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kallað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fundar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rædd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viðbrögð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vinnumarkaðarins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stjórnvalda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Verkefni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eiga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tryggja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verðstöðugleika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Eftirlit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fyrirtækjum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dagvörumarkaði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bönkum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54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Stuðningur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stjórnvalda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vegna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Aðgerðirnar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eru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þess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fallnar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styðja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markmið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kjarasamninga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kaupmátt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lífskjör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launafólks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skapa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stöðugleika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efnahagsmálum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lækkun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verðbólgu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vaxta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r>
              <a:rPr lang="en-GB" dirty="0" err="1">
                <a:solidFill>
                  <a:schemeClr val="bg1"/>
                </a:solidFill>
              </a:rPr>
              <a:t>Húsnæðismál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fjölgun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nýrra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íbúa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uppbygging</a:t>
            </a:r>
            <a:r>
              <a:rPr lang="en-GB" i="1" dirty="0">
                <a:solidFill>
                  <a:schemeClr val="bg1"/>
                </a:solidFill>
              </a:rPr>
              <a:t> í </a:t>
            </a:r>
            <a:r>
              <a:rPr lang="en-GB" i="1" dirty="0" err="1">
                <a:solidFill>
                  <a:schemeClr val="bg1"/>
                </a:solidFill>
              </a:rPr>
              <a:t>almenna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íbúðakerfinu</a:t>
            </a:r>
            <a:endParaRPr lang="en-GB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aukið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lóðaframboð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húsnæðisbætur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leigjenda</a:t>
            </a:r>
            <a:r>
              <a:rPr lang="en-GB" i="1" dirty="0">
                <a:solidFill>
                  <a:schemeClr val="bg1"/>
                </a:solidFill>
              </a:rPr>
              <a:t>  </a:t>
            </a:r>
            <a:r>
              <a:rPr lang="en-GB" i="1" dirty="0" err="1">
                <a:solidFill>
                  <a:schemeClr val="bg1"/>
                </a:solidFill>
              </a:rPr>
              <a:t>hækka</a:t>
            </a:r>
            <a:r>
              <a:rPr lang="en-GB" i="1" dirty="0">
                <a:solidFill>
                  <a:schemeClr val="bg1"/>
                </a:solidFill>
              </a:rPr>
              <a:t> um 13,8%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heimild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nýtingar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séreignasparnaðar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framlengd</a:t>
            </a: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4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Stuðningur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stjórnvalda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vegna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Barnabætur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barnabótakerfið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einfaldað</a:t>
            </a:r>
            <a:endParaRPr lang="en-GB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dregið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úr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skerðingum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jaðarskattar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lækkaðir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Önnur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mál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</a:t>
            </a:r>
            <a:r>
              <a:rPr lang="en-GB" i="1" dirty="0">
                <a:solidFill>
                  <a:schemeClr val="bg1"/>
                </a:solidFill>
              </a:rPr>
              <a:t>- </a:t>
            </a:r>
            <a:r>
              <a:rPr lang="en-GB" i="1" dirty="0" err="1">
                <a:solidFill>
                  <a:schemeClr val="bg1"/>
                </a:solidFill>
              </a:rPr>
              <a:t>stuðningur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auka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aðhald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neytendamarkaði</a:t>
            </a:r>
            <a:endParaRPr lang="en-GB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skoðaðar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leiðir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auðvelda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lífeyrissjóðum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fjárfesta</a:t>
            </a:r>
            <a:r>
              <a:rPr lang="en-GB" i="1" dirty="0">
                <a:solidFill>
                  <a:schemeClr val="bg1"/>
                </a:solidFill>
              </a:rPr>
              <a:t> í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  </a:t>
            </a:r>
            <a:r>
              <a:rPr lang="en-GB" i="1" dirty="0" err="1">
                <a:solidFill>
                  <a:schemeClr val="bg1"/>
                </a:solidFill>
              </a:rPr>
              <a:t>íbúðarhúsnæði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útleigu</a:t>
            </a:r>
            <a:endParaRPr lang="en-GB" i="1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18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6000" dirty="0">
                <a:solidFill>
                  <a:schemeClr val="bg1"/>
                </a:solidFill>
              </a:rPr>
              <a:t>LAUNATÖFLUR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96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0000"/>
                </a:solidFill>
              </a:rPr>
              <a:t>Byggingamenn</a:t>
            </a:r>
            <a:r>
              <a:rPr lang="en-GB" sz="4000" dirty="0">
                <a:solidFill>
                  <a:srgbClr val="FF0000"/>
                </a:solidFill>
              </a:rPr>
              <a:t>, </a:t>
            </a:r>
            <a:r>
              <a:rPr lang="en-GB" sz="4000" dirty="0" err="1">
                <a:solidFill>
                  <a:srgbClr val="FF0000"/>
                </a:solidFill>
              </a:rPr>
              <a:t>málmiðnaðarmenn</a:t>
            </a:r>
            <a:r>
              <a:rPr lang="en-GB" sz="4000" dirty="0">
                <a:solidFill>
                  <a:srgbClr val="FF0000"/>
                </a:solidFill>
              </a:rPr>
              <a:t>, </a:t>
            </a:r>
            <a:r>
              <a:rPr lang="en-GB" sz="4000" dirty="0" err="1">
                <a:solidFill>
                  <a:srgbClr val="FF0000"/>
                </a:solidFill>
              </a:rPr>
              <a:t>múrarar</a:t>
            </a:r>
            <a:r>
              <a:rPr lang="en-GB" sz="4000" dirty="0">
                <a:solidFill>
                  <a:srgbClr val="FF0000"/>
                </a:solidFill>
              </a:rPr>
              <a:t>, </a:t>
            </a:r>
            <a:r>
              <a:rPr lang="en-GB" sz="4000" dirty="0" err="1">
                <a:solidFill>
                  <a:srgbClr val="FF0000"/>
                </a:solidFill>
              </a:rPr>
              <a:t>píparar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og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skrúðgarðyrkjumenn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3BEDA5-E157-0244-630D-85F8DB255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72" y="1803531"/>
            <a:ext cx="5111722" cy="4488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630C9C-CB4D-F348-A728-A2D455954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25625"/>
            <a:ext cx="5124794" cy="326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116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Hársnyrtisveinar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9D8EE0-528B-B01F-3086-9CD57D929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42303"/>
            <a:ext cx="6104934" cy="495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53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Snyrtifræðingar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8F1242-B9AC-8821-5F9D-7B61DDFB9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26078"/>
            <a:ext cx="7457435" cy="42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36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0000"/>
                </a:solidFill>
              </a:rPr>
              <a:t>Vegna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meistarafélaga</a:t>
            </a:r>
            <a:r>
              <a:rPr lang="en-GB" sz="4000" dirty="0">
                <a:solidFill>
                  <a:srgbClr val="FF0000"/>
                </a:solidFill>
              </a:rPr>
              <a:t> í </a:t>
            </a:r>
            <a:r>
              <a:rPr lang="en-GB" sz="4000" dirty="0" err="1">
                <a:solidFill>
                  <a:srgbClr val="FF0000"/>
                </a:solidFill>
              </a:rPr>
              <a:t>byggingariðnaði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innan</a:t>
            </a:r>
            <a:r>
              <a:rPr lang="en-GB" sz="4000" dirty="0">
                <a:solidFill>
                  <a:srgbClr val="FF0000"/>
                </a:solidFill>
              </a:rPr>
              <a:t>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352B7B-FFF7-BA1C-9D1F-E12DE4457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324" y="1954924"/>
            <a:ext cx="4971110" cy="447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67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Bílgreinasambandið</a:t>
            </a:r>
            <a:r>
              <a:rPr lang="en-GB" dirty="0">
                <a:solidFill>
                  <a:srgbClr val="FF0000"/>
                </a:solidFill>
              </a:rPr>
              <a:t> (BGS)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B6DD32-835E-B494-62D5-CCCD8E645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349" y="1876074"/>
            <a:ext cx="3745030" cy="454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903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Félag </a:t>
            </a:r>
            <a:r>
              <a:rPr lang="en-GB" dirty="0" err="1">
                <a:solidFill>
                  <a:srgbClr val="FF0000"/>
                </a:solidFill>
              </a:rPr>
              <a:t>pípulagningameistara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2471EB-7B7A-ADE7-6DE5-C815318D4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3377538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9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Meginmarkmið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Kjarasamningur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þessi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framlenging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kjarasamningi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gilti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frá</a:t>
            </a:r>
            <a:r>
              <a:rPr lang="en-GB" dirty="0">
                <a:solidFill>
                  <a:schemeClr val="bg1"/>
                </a:solidFill>
              </a:rPr>
              <a:t> 2019 – 2022.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mati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samningsaðila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styður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kaupmátt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</a:t>
            </a:r>
            <a:r>
              <a:rPr lang="en-GB" dirty="0">
                <a:solidFill>
                  <a:schemeClr val="bg1"/>
                </a:solidFill>
              </a:rPr>
              <a:t> auk </a:t>
            </a:r>
            <a:r>
              <a:rPr lang="en-GB" dirty="0" err="1">
                <a:solidFill>
                  <a:schemeClr val="bg1"/>
                </a:solidFill>
              </a:rPr>
              <a:t>þess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veita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heimilum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fyrirtækjum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fyrirsjáanleika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miklum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óvissutímum</a:t>
            </a:r>
            <a:r>
              <a:rPr lang="en-GB" dirty="0">
                <a:solidFill>
                  <a:schemeClr val="bg1"/>
                </a:solidFill>
              </a:rPr>
              <a:t>. </a:t>
            </a:r>
            <a:r>
              <a:rPr lang="en-GB" dirty="0" err="1">
                <a:solidFill>
                  <a:schemeClr val="bg1"/>
                </a:solidFill>
              </a:rPr>
              <a:t>Samningurinn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geti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þannig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byggt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undir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stöðugleika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skapað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langtímasamningi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1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Almenn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atriði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kjarasamningsins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Gildistími</a:t>
            </a:r>
            <a:r>
              <a:rPr lang="en-GB" dirty="0">
                <a:solidFill>
                  <a:schemeClr val="bg1"/>
                </a:solidFill>
              </a:rPr>
              <a:t> 01.11.2022 - 31.01.2024, </a:t>
            </a:r>
            <a:r>
              <a:rPr lang="en-GB" dirty="0" err="1">
                <a:solidFill>
                  <a:schemeClr val="bg1"/>
                </a:solidFill>
              </a:rPr>
              <a:t>samningur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tekur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af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samningi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Skammtímasamningur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ætlað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byggja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brú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yfir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lengri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kjarasamning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Almenn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launahækkun</a:t>
            </a:r>
            <a:r>
              <a:rPr lang="en-GB" dirty="0">
                <a:solidFill>
                  <a:schemeClr val="bg1"/>
                </a:solidFill>
              </a:rPr>
              <a:t> 6,75%</a:t>
            </a:r>
          </a:p>
          <a:p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hámarki</a:t>
            </a:r>
            <a:r>
              <a:rPr lang="en-GB" dirty="0">
                <a:solidFill>
                  <a:schemeClr val="bg1"/>
                </a:solidFill>
              </a:rPr>
              <a:t> 66 </a:t>
            </a:r>
            <a:r>
              <a:rPr lang="en-GB" dirty="0" err="1">
                <a:solidFill>
                  <a:schemeClr val="bg1"/>
                </a:solidFill>
              </a:rPr>
              <a:t>þúsund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króna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hækkun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skurðpunktur</a:t>
            </a:r>
            <a:r>
              <a:rPr lang="en-GB" dirty="0">
                <a:solidFill>
                  <a:schemeClr val="bg1"/>
                </a:solidFill>
              </a:rPr>
              <a:t> 977 </a:t>
            </a:r>
            <a:r>
              <a:rPr lang="en-GB" dirty="0" err="1">
                <a:solidFill>
                  <a:schemeClr val="bg1"/>
                </a:solidFill>
              </a:rPr>
              <a:t>þúsund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Launahækkunin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kemur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öll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framkvæmda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strax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upphafi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6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Almenn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atriði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kjarasamningsins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Persónuuppbætur</a:t>
            </a:r>
            <a:r>
              <a:rPr lang="en-GB" dirty="0">
                <a:solidFill>
                  <a:schemeClr val="bg1"/>
                </a:solidFill>
              </a:rPr>
              <a:t>: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	- </a:t>
            </a:r>
            <a:r>
              <a:rPr lang="en-GB" i="1" dirty="0" err="1">
                <a:solidFill>
                  <a:schemeClr val="bg1"/>
                </a:solidFill>
              </a:rPr>
              <a:t>desemberuppbót</a:t>
            </a:r>
            <a:r>
              <a:rPr lang="en-GB" i="1" dirty="0">
                <a:solidFill>
                  <a:schemeClr val="bg1"/>
                </a:solidFill>
              </a:rPr>
              <a:t>, 103.000 kr.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	- </a:t>
            </a:r>
            <a:r>
              <a:rPr lang="en-GB" i="1" dirty="0" err="1">
                <a:solidFill>
                  <a:schemeClr val="bg1"/>
                </a:solidFill>
              </a:rPr>
              <a:t>orlofsuppbót</a:t>
            </a:r>
            <a:r>
              <a:rPr lang="en-GB" i="1" dirty="0">
                <a:solidFill>
                  <a:schemeClr val="bg1"/>
                </a:solidFill>
              </a:rPr>
              <a:t>, 56.000 kr.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Einingaverð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ákvæðisvinnu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hækkar</a:t>
            </a:r>
            <a:r>
              <a:rPr lang="en-GB" dirty="0">
                <a:solidFill>
                  <a:schemeClr val="bg1"/>
                </a:solidFill>
              </a:rPr>
              <a:t> um 6,75%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Almennir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launaliðir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um 5%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Ný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tafla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kauptaxta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Frá</a:t>
            </a:r>
            <a:r>
              <a:rPr lang="en-GB" dirty="0">
                <a:solidFill>
                  <a:schemeClr val="bg1"/>
                </a:solidFill>
              </a:rPr>
              <a:t> 31.01.2024 </a:t>
            </a:r>
            <a:r>
              <a:rPr lang="en-GB" dirty="0" err="1">
                <a:solidFill>
                  <a:schemeClr val="bg1"/>
                </a:solidFill>
              </a:rPr>
              <a:t>verður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hámarksvinnutími</a:t>
            </a:r>
            <a:r>
              <a:rPr lang="en-GB" dirty="0">
                <a:solidFill>
                  <a:schemeClr val="bg1"/>
                </a:solidFill>
              </a:rPr>
              <a:t> 36 </a:t>
            </a:r>
            <a:r>
              <a:rPr lang="en-GB" dirty="0" err="1">
                <a:solidFill>
                  <a:schemeClr val="bg1"/>
                </a:solidFill>
              </a:rPr>
              <a:t>klst</a:t>
            </a:r>
            <a:r>
              <a:rPr lang="en-GB" dirty="0">
                <a:solidFill>
                  <a:schemeClr val="bg1"/>
                </a:solidFill>
              </a:rPr>
              <a:t>. </a:t>
            </a:r>
            <a:r>
              <a:rPr lang="en-GB" dirty="0" err="1">
                <a:solidFill>
                  <a:schemeClr val="bg1"/>
                </a:solidFill>
              </a:rPr>
              <a:t>en</a:t>
            </a:r>
            <a:r>
              <a:rPr lang="en-GB" dirty="0">
                <a:solidFill>
                  <a:schemeClr val="bg1"/>
                </a:solidFill>
              </a:rPr>
              <a:t> var </a:t>
            </a:r>
            <a:r>
              <a:rPr lang="en-GB" dirty="0" err="1">
                <a:solidFill>
                  <a:schemeClr val="bg1"/>
                </a:solidFill>
              </a:rPr>
              <a:t>áður</a:t>
            </a:r>
            <a:r>
              <a:rPr lang="en-GB" dirty="0">
                <a:solidFill>
                  <a:schemeClr val="bg1"/>
                </a:solidFill>
              </a:rPr>
              <a:t> 36,25 </a:t>
            </a:r>
            <a:r>
              <a:rPr lang="en-GB" dirty="0" err="1">
                <a:solidFill>
                  <a:schemeClr val="bg1"/>
                </a:solidFill>
              </a:rPr>
              <a:t>klst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6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Hagvaxtarauki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Í </a:t>
            </a:r>
            <a:r>
              <a:rPr lang="en-GB" dirty="0" err="1">
                <a:solidFill>
                  <a:schemeClr val="bg1"/>
                </a:solidFill>
              </a:rPr>
              <a:t>síðustu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kjarasamningum</a:t>
            </a:r>
            <a:r>
              <a:rPr lang="en-GB" dirty="0">
                <a:solidFill>
                  <a:schemeClr val="bg1"/>
                </a:solidFill>
              </a:rPr>
              <a:t> var </a:t>
            </a:r>
            <a:r>
              <a:rPr lang="en-GB" dirty="0" err="1">
                <a:solidFill>
                  <a:schemeClr val="bg1"/>
                </a:solidFill>
              </a:rPr>
              <a:t>samið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hagvaxtarauka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átti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framkvæmda</a:t>
            </a:r>
            <a:r>
              <a:rPr lang="en-GB" dirty="0">
                <a:solidFill>
                  <a:schemeClr val="bg1"/>
                </a:solidFill>
              </a:rPr>
              <a:t> 1. </a:t>
            </a:r>
            <a:r>
              <a:rPr lang="en-GB" dirty="0" err="1">
                <a:solidFill>
                  <a:schemeClr val="bg1"/>
                </a:solidFill>
              </a:rPr>
              <a:t>maí</a:t>
            </a:r>
            <a:r>
              <a:rPr lang="en-GB" dirty="0">
                <a:solidFill>
                  <a:schemeClr val="bg1"/>
                </a:solidFill>
              </a:rPr>
              <a:t> 2022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aftur</a:t>
            </a:r>
            <a:r>
              <a:rPr lang="en-GB" dirty="0">
                <a:solidFill>
                  <a:schemeClr val="bg1"/>
                </a:solidFill>
              </a:rPr>
              <a:t> 1. </a:t>
            </a:r>
            <a:r>
              <a:rPr lang="en-GB" dirty="0" err="1">
                <a:solidFill>
                  <a:schemeClr val="bg1"/>
                </a:solidFill>
              </a:rPr>
              <a:t>maí</a:t>
            </a:r>
            <a:r>
              <a:rPr lang="en-GB" dirty="0">
                <a:solidFill>
                  <a:schemeClr val="bg1"/>
                </a:solidFill>
              </a:rPr>
              <a:t> 2023</a:t>
            </a:r>
          </a:p>
          <a:p>
            <a:r>
              <a:rPr lang="en-GB" dirty="0" err="1">
                <a:solidFill>
                  <a:schemeClr val="bg1"/>
                </a:solidFill>
              </a:rPr>
              <a:t>Miðað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stöðuna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undirritun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þá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stefndi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hagvaxtarauki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næsta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árs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hefði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skilað</a:t>
            </a:r>
            <a:r>
              <a:rPr lang="en-GB" dirty="0">
                <a:solidFill>
                  <a:schemeClr val="bg1"/>
                </a:solidFill>
              </a:rPr>
              <a:t> 13.000 kr. </a:t>
            </a:r>
            <a:r>
              <a:rPr lang="en-GB" dirty="0" err="1">
                <a:solidFill>
                  <a:schemeClr val="bg1"/>
                </a:solidFill>
              </a:rPr>
              <a:t>ofan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laun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taxtavinnufólks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en</a:t>
            </a:r>
            <a:r>
              <a:rPr lang="en-GB" dirty="0">
                <a:solidFill>
                  <a:schemeClr val="bg1"/>
                </a:solidFill>
              </a:rPr>
              <a:t> 9.750 kr.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þeirra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samið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laun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umfram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taxta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r>
              <a:rPr lang="en-GB" dirty="0" err="1">
                <a:solidFill>
                  <a:schemeClr val="bg1"/>
                </a:solidFill>
              </a:rPr>
              <a:t>Þessi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upphæð</a:t>
            </a:r>
            <a:r>
              <a:rPr lang="en-GB" dirty="0">
                <a:solidFill>
                  <a:schemeClr val="bg1"/>
                </a:solidFill>
              </a:rPr>
              <a:t> er inn í </a:t>
            </a:r>
            <a:r>
              <a:rPr lang="en-GB" dirty="0" err="1">
                <a:solidFill>
                  <a:schemeClr val="bg1"/>
                </a:solidFill>
              </a:rPr>
              <a:t>launahækkuninni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kemur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framkvæmda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samþykkt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samningsins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Vinnutími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samræmdur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Samningsaðilar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hafa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undanförnum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árum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unnið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vinnutímastyttingu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iðn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tæknigreina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tvö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skref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þegar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tekin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i="1" dirty="0">
                <a:solidFill>
                  <a:schemeClr val="bg1"/>
                </a:solidFill>
              </a:rPr>
              <a:t>1.  Á </a:t>
            </a:r>
            <a:r>
              <a:rPr lang="en-GB" i="1" dirty="0" err="1">
                <a:solidFill>
                  <a:schemeClr val="bg1"/>
                </a:solidFill>
              </a:rPr>
              <a:t>vinnustöðum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hefur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grundvelli</a:t>
            </a:r>
            <a:r>
              <a:rPr lang="en-GB" i="1" dirty="0">
                <a:solidFill>
                  <a:schemeClr val="bg1"/>
                </a:solidFill>
              </a:rPr>
              <a:t> gr. 5.11 um </a:t>
            </a:r>
            <a:r>
              <a:rPr lang="en-GB" i="1" dirty="0" err="1">
                <a:solidFill>
                  <a:schemeClr val="bg1"/>
                </a:solidFill>
              </a:rPr>
              <a:t>styttingu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vinnutíma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verið</a:t>
            </a:r>
            <a:r>
              <a:rPr lang="en-GB" i="1" dirty="0">
                <a:solidFill>
                  <a:schemeClr val="bg1"/>
                </a:solidFill>
              </a:rPr>
              <a:t> 	</a:t>
            </a:r>
            <a:r>
              <a:rPr lang="en-GB" i="1" dirty="0" err="1">
                <a:solidFill>
                  <a:schemeClr val="bg1"/>
                </a:solidFill>
              </a:rPr>
              <a:t>samið</a:t>
            </a:r>
            <a:r>
              <a:rPr lang="en-GB" i="1" dirty="0">
                <a:solidFill>
                  <a:schemeClr val="bg1"/>
                </a:solidFill>
              </a:rPr>
              <a:t> um </a:t>
            </a:r>
            <a:r>
              <a:rPr lang="en-GB" i="1" dirty="0" err="1">
                <a:solidFill>
                  <a:schemeClr val="bg1"/>
                </a:solidFill>
              </a:rPr>
              <a:t>vinnutímastyttingu</a:t>
            </a:r>
            <a:r>
              <a:rPr lang="en-GB" i="1" dirty="0">
                <a:solidFill>
                  <a:schemeClr val="bg1"/>
                </a:solidFill>
              </a:rPr>
              <a:t> í 36 </a:t>
            </a:r>
            <a:r>
              <a:rPr lang="en-GB" i="1" dirty="0" err="1">
                <a:solidFill>
                  <a:schemeClr val="bg1"/>
                </a:solidFill>
              </a:rPr>
              <a:t>virkar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vinnustundir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viku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jafnaði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samhliða</a:t>
            </a:r>
            <a:r>
              <a:rPr lang="en-GB" i="1" dirty="0">
                <a:solidFill>
                  <a:schemeClr val="bg1"/>
                </a:solidFill>
              </a:rPr>
              <a:t> 	</a:t>
            </a:r>
            <a:r>
              <a:rPr lang="en-GB" i="1" dirty="0" err="1">
                <a:solidFill>
                  <a:schemeClr val="bg1"/>
                </a:solidFill>
              </a:rPr>
              <a:t>niðurfellingu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kaffitíma</a:t>
            </a:r>
            <a:r>
              <a:rPr lang="en-GB" i="1" dirty="0">
                <a:solidFill>
                  <a:schemeClr val="bg1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i="1" dirty="0">
                <a:solidFill>
                  <a:schemeClr val="bg1"/>
                </a:solidFill>
              </a:rPr>
              <a:t>2.  </a:t>
            </a:r>
            <a:r>
              <a:rPr lang="en-GB" i="1" dirty="0" err="1">
                <a:solidFill>
                  <a:schemeClr val="bg1"/>
                </a:solidFill>
              </a:rPr>
              <a:t>Þar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sem</a:t>
            </a:r>
            <a:r>
              <a:rPr lang="en-GB" i="1" dirty="0">
                <a:solidFill>
                  <a:schemeClr val="bg1"/>
                </a:solidFill>
              </a:rPr>
              <a:t> ekki </a:t>
            </a:r>
            <a:r>
              <a:rPr lang="en-GB" i="1" dirty="0" err="1">
                <a:solidFill>
                  <a:schemeClr val="bg1"/>
                </a:solidFill>
              </a:rPr>
              <a:t>hafði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verið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gert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samkomulag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grundvelli</a:t>
            </a:r>
            <a:r>
              <a:rPr lang="en-GB" i="1" dirty="0">
                <a:solidFill>
                  <a:schemeClr val="bg1"/>
                </a:solidFill>
              </a:rPr>
              <a:t> gr. 5.11 var </a:t>
            </a:r>
            <a:r>
              <a:rPr lang="en-GB" i="1" dirty="0" err="1">
                <a:solidFill>
                  <a:schemeClr val="bg1"/>
                </a:solidFill>
              </a:rPr>
              <a:t>starfsfólki</a:t>
            </a:r>
            <a:r>
              <a:rPr lang="en-GB" i="1" dirty="0">
                <a:solidFill>
                  <a:schemeClr val="bg1"/>
                </a:solidFill>
              </a:rPr>
              <a:t> 	</a:t>
            </a:r>
            <a:r>
              <a:rPr lang="en-GB" i="1" dirty="0" err="1">
                <a:solidFill>
                  <a:schemeClr val="bg1"/>
                </a:solidFill>
              </a:rPr>
              <a:t>heimilt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kjósa</a:t>
            </a:r>
            <a:r>
              <a:rPr lang="en-GB" i="1" dirty="0">
                <a:solidFill>
                  <a:schemeClr val="bg1"/>
                </a:solidFill>
              </a:rPr>
              <a:t> um </a:t>
            </a:r>
            <a:r>
              <a:rPr lang="en-GB" i="1" dirty="0" err="1">
                <a:solidFill>
                  <a:schemeClr val="bg1"/>
                </a:solidFill>
              </a:rPr>
              <a:t>styttingu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virks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vinnutíma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viku</a:t>
            </a:r>
            <a:r>
              <a:rPr lang="en-GB" i="1" dirty="0">
                <a:solidFill>
                  <a:schemeClr val="bg1"/>
                </a:solidFill>
              </a:rPr>
              <a:t> í 36 </a:t>
            </a:r>
            <a:r>
              <a:rPr lang="en-GB" i="1" dirty="0" err="1">
                <a:solidFill>
                  <a:schemeClr val="bg1"/>
                </a:solidFill>
              </a:rPr>
              <a:t>stundir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15 </a:t>
            </a:r>
            <a:r>
              <a:rPr lang="en-GB" i="1" dirty="0" err="1">
                <a:solidFill>
                  <a:schemeClr val="bg1"/>
                </a:solidFill>
              </a:rPr>
              <a:t>mínútur</a:t>
            </a:r>
            <a:r>
              <a:rPr lang="en-GB" i="1" dirty="0">
                <a:solidFill>
                  <a:schemeClr val="bg1"/>
                </a:solidFill>
              </a:rPr>
              <a:t>   	(</a:t>
            </a:r>
            <a:r>
              <a:rPr lang="en-GB" i="1" dirty="0" err="1">
                <a:solidFill>
                  <a:schemeClr val="bg1"/>
                </a:solidFill>
              </a:rPr>
              <a:t>virkur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vinnutími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jafnaði</a:t>
            </a:r>
            <a:r>
              <a:rPr lang="en-GB" i="1" dirty="0">
                <a:solidFill>
                  <a:schemeClr val="bg1"/>
                </a:solidFill>
              </a:rPr>
              <a:t> 7 </a:t>
            </a:r>
            <a:r>
              <a:rPr lang="en-GB" i="1" dirty="0" err="1">
                <a:solidFill>
                  <a:schemeClr val="bg1"/>
                </a:solidFill>
              </a:rPr>
              <a:t>klst</a:t>
            </a:r>
            <a:r>
              <a:rPr lang="en-GB" i="1" dirty="0">
                <a:solidFill>
                  <a:schemeClr val="bg1"/>
                </a:solidFill>
              </a:rPr>
              <a:t>.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15 </a:t>
            </a:r>
            <a:r>
              <a:rPr lang="en-GB" i="1" dirty="0" err="1">
                <a:solidFill>
                  <a:schemeClr val="bg1"/>
                </a:solidFill>
              </a:rPr>
              <a:t>mín</a:t>
            </a:r>
            <a:r>
              <a:rPr lang="en-GB" i="1" dirty="0">
                <a:solidFill>
                  <a:schemeClr val="bg1"/>
                </a:solidFill>
              </a:rPr>
              <a:t>. á </a:t>
            </a:r>
            <a:r>
              <a:rPr lang="en-GB" i="1" dirty="0" err="1">
                <a:solidFill>
                  <a:schemeClr val="bg1"/>
                </a:solidFill>
              </a:rPr>
              <a:t>dag</a:t>
            </a:r>
            <a:r>
              <a:rPr lang="en-GB" i="1" dirty="0">
                <a:solidFill>
                  <a:schemeClr val="bg1"/>
                </a:solidFill>
              </a:rPr>
              <a:t>).</a:t>
            </a:r>
          </a:p>
          <a:p>
            <a:pPr marL="457200" lvl="1" indent="0">
              <a:buNone/>
            </a:pPr>
            <a:endParaRPr lang="en-GB" sz="2800" i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sz="2800" dirty="0" err="1">
                <a:solidFill>
                  <a:srgbClr val="FF0000"/>
                </a:solidFill>
              </a:rPr>
              <a:t>Samningsaðilar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eru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sammála</a:t>
            </a:r>
            <a:r>
              <a:rPr lang="en-GB" sz="2800" dirty="0">
                <a:solidFill>
                  <a:srgbClr val="FF0000"/>
                </a:solidFill>
              </a:rPr>
              <a:t> um </a:t>
            </a:r>
            <a:r>
              <a:rPr lang="en-GB" sz="2800" dirty="0" err="1">
                <a:solidFill>
                  <a:srgbClr val="FF0000"/>
                </a:solidFill>
              </a:rPr>
              <a:t>að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einfalda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vinnutímaákvæði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kjarasamningsins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og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samræma</a:t>
            </a:r>
            <a:r>
              <a:rPr lang="en-GB" sz="2800" dirty="0">
                <a:solidFill>
                  <a:srgbClr val="FF0000"/>
                </a:solidFill>
              </a:rPr>
              <a:t>. </a:t>
            </a:r>
            <a:r>
              <a:rPr lang="en-GB" sz="2800" dirty="0" err="1">
                <a:solidFill>
                  <a:srgbClr val="FF0000"/>
                </a:solidFill>
              </a:rPr>
              <a:t>Frá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og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með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u="sng" dirty="0">
                <a:solidFill>
                  <a:srgbClr val="FF0000"/>
                </a:solidFill>
              </a:rPr>
              <a:t>1. </a:t>
            </a:r>
            <a:r>
              <a:rPr lang="en-GB" sz="2800" u="sng" dirty="0" err="1">
                <a:solidFill>
                  <a:srgbClr val="FF0000"/>
                </a:solidFill>
              </a:rPr>
              <a:t>febrúar</a:t>
            </a:r>
            <a:r>
              <a:rPr lang="en-GB" sz="2800" u="sng" dirty="0">
                <a:solidFill>
                  <a:srgbClr val="FF0000"/>
                </a:solidFill>
              </a:rPr>
              <a:t> 2024 </a:t>
            </a:r>
            <a:r>
              <a:rPr lang="en-GB" sz="2800" dirty="0" err="1">
                <a:solidFill>
                  <a:srgbClr val="FF0000"/>
                </a:solidFill>
              </a:rPr>
              <a:t>verður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vinnutími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því</a:t>
            </a:r>
            <a:r>
              <a:rPr lang="en-GB" sz="2800" dirty="0">
                <a:solidFill>
                  <a:srgbClr val="FF0000"/>
                </a:solidFill>
              </a:rPr>
              <a:t> 36 </a:t>
            </a:r>
            <a:r>
              <a:rPr lang="en-GB" sz="2800" dirty="0" err="1">
                <a:solidFill>
                  <a:srgbClr val="FF0000"/>
                </a:solidFill>
              </a:rPr>
              <a:t>virkar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vinnustundir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og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deilitala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dagvinnukaups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verður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frá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sama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tíma</a:t>
            </a:r>
            <a:r>
              <a:rPr lang="en-GB" sz="2800" dirty="0">
                <a:solidFill>
                  <a:srgbClr val="FF0000"/>
                </a:solidFill>
              </a:rPr>
              <a:t> 156. </a:t>
            </a:r>
            <a:r>
              <a:rPr lang="en-GB" sz="2800" dirty="0" err="1">
                <a:solidFill>
                  <a:srgbClr val="FF0000"/>
                </a:solidFill>
              </a:rPr>
              <a:t>Deilitalan</a:t>
            </a:r>
            <a:r>
              <a:rPr lang="en-GB" sz="2800" dirty="0">
                <a:solidFill>
                  <a:srgbClr val="FF0000"/>
                </a:solidFill>
              </a:rPr>
              <a:t> 157,08 </a:t>
            </a:r>
            <a:r>
              <a:rPr lang="en-GB" sz="2800" dirty="0" err="1">
                <a:solidFill>
                  <a:srgbClr val="FF0000"/>
                </a:solidFill>
              </a:rPr>
              <a:t>verður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því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óvirk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frá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þeim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tíma</a:t>
            </a:r>
            <a:r>
              <a:rPr lang="en-GB" sz="2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88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Taxtabreytingar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Allir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sveinataxtar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lágmarki</a:t>
            </a:r>
            <a:r>
              <a:rPr lang="en-GB" dirty="0">
                <a:solidFill>
                  <a:schemeClr val="bg1"/>
                </a:solidFill>
              </a:rPr>
              <a:t> um 46.000 kr.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	- </a:t>
            </a:r>
            <a:r>
              <a:rPr lang="en-GB" dirty="0" err="1">
                <a:solidFill>
                  <a:schemeClr val="bg1"/>
                </a:solidFill>
              </a:rPr>
              <a:t>starfsaldurshækkanir</a:t>
            </a:r>
            <a:r>
              <a:rPr lang="en-GB" dirty="0">
                <a:solidFill>
                  <a:schemeClr val="bg1"/>
                </a:solidFill>
              </a:rPr>
              <a:t> 1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3 </a:t>
            </a:r>
            <a:r>
              <a:rPr lang="en-GB" dirty="0" err="1">
                <a:solidFill>
                  <a:schemeClr val="bg1"/>
                </a:solidFill>
              </a:rPr>
              <a:t>ár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	- </a:t>
            </a:r>
            <a:r>
              <a:rPr lang="en-GB" dirty="0" err="1">
                <a:solidFill>
                  <a:schemeClr val="bg1"/>
                </a:solidFill>
              </a:rPr>
              <a:t>hækkanir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teygja</a:t>
            </a:r>
            <a:r>
              <a:rPr lang="en-GB" dirty="0">
                <a:solidFill>
                  <a:schemeClr val="bg1"/>
                </a:solidFill>
              </a:rPr>
              <a:t> sig </a:t>
            </a:r>
            <a:r>
              <a:rPr lang="en-GB" dirty="0" err="1">
                <a:solidFill>
                  <a:schemeClr val="bg1"/>
                </a:solidFill>
              </a:rPr>
              <a:t>upp</a:t>
            </a:r>
            <a:r>
              <a:rPr lang="en-GB" dirty="0">
                <a:solidFill>
                  <a:schemeClr val="bg1"/>
                </a:solidFill>
              </a:rPr>
              <a:t> í 61.293 kr.</a:t>
            </a:r>
          </a:p>
          <a:p>
            <a:r>
              <a:rPr lang="en-GB" dirty="0" err="1">
                <a:solidFill>
                  <a:schemeClr val="bg1"/>
                </a:solidFill>
              </a:rPr>
              <a:t>Hlutfall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heldur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sér</a:t>
            </a:r>
            <a:r>
              <a:rPr lang="en-GB" dirty="0">
                <a:solidFill>
                  <a:schemeClr val="bg1"/>
                </a:solidFill>
              </a:rPr>
              <a:t> á milli </a:t>
            </a:r>
            <a:r>
              <a:rPr lang="en-GB" dirty="0" err="1">
                <a:solidFill>
                  <a:schemeClr val="bg1"/>
                </a:solidFill>
              </a:rPr>
              <a:t>annarra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taxta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Nemataxtar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 um 25.000 kr.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lágmarki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Taxtar</a:t>
            </a:r>
            <a:r>
              <a:rPr lang="en-GB" dirty="0">
                <a:solidFill>
                  <a:schemeClr val="bg1"/>
                </a:solidFill>
              </a:rPr>
              <a:t> BGS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Félags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pípulagningameistara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um 6,75%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9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Tímasett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verkefnaáætlun</a:t>
            </a:r>
            <a:r>
              <a:rPr lang="en-GB" dirty="0">
                <a:solidFill>
                  <a:srgbClr val="FF0000"/>
                </a:solidFill>
              </a:rPr>
              <a:t> í </a:t>
            </a:r>
            <a:r>
              <a:rPr lang="en-GB" dirty="0" err="1">
                <a:solidFill>
                  <a:srgbClr val="FF0000"/>
                </a:solidFill>
              </a:rPr>
              <a:t>kjarasamningi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aðila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225F95-6544-3FCF-9FCE-50EEAF7008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591384"/>
              </p:ext>
            </p:extLst>
          </p:nvPr>
        </p:nvGraphicFramePr>
        <p:xfrm>
          <a:off x="952236" y="1790963"/>
          <a:ext cx="10401562" cy="4124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4584">
                  <a:extLst>
                    <a:ext uri="{9D8B030D-6E8A-4147-A177-3AD203B41FA5}">
                      <a16:colId xmlns:a16="http://schemas.microsoft.com/office/drawing/2014/main" val="4278996986"/>
                    </a:ext>
                  </a:extLst>
                </a:gridCol>
                <a:gridCol w="3078489">
                  <a:extLst>
                    <a:ext uri="{9D8B030D-6E8A-4147-A177-3AD203B41FA5}">
                      <a16:colId xmlns:a16="http://schemas.microsoft.com/office/drawing/2014/main" val="2488713993"/>
                    </a:ext>
                  </a:extLst>
                </a:gridCol>
                <a:gridCol w="3078489">
                  <a:extLst>
                    <a:ext uri="{9D8B030D-6E8A-4147-A177-3AD203B41FA5}">
                      <a16:colId xmlns:a16="http://schemas.microsoft.com/office/drawing/2014/main" val="2909574659"/>
                    </a:ext>
                  </a:extLst>
                </a:gridCol>
              </a:tblGrid>
              <a:tr h="49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400" dirty="0">
                          <a:effectLst/>
                        </a:rPr>
                        <a:t>Verkefni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Verkefni hefst</a:t>
                      </a:r>
                      <a:endParaRPr lang="en-GB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Verkefni lýkur</a:t>
                      </a:r>
                      <a:endParaRPr lang="en-GB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524366"/>
                  </a:ext>
                </a:extLst>
              </a:tr>
              <a:tr h="4775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Kjarasamningur fyrir tæknigreinar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hafið 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dirty="0">
                          <a:solidFill>
                            <a:srgbClr val="FF0000"/>
                          </a:solidFill>
                          <a:effectLst/>
                        </a:rPr>
                        <a:t>Október 2023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026850"/>
                  </a:ext>
                </a:extLst>
              </a:tr>
              <a:tr h="56919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Vinna við bókanir, einföldun og samræming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hafið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Nóvember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005969"/>
                  </a:ext>
                </a:extLst>
              </a:tr>
              <a:tr h="65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dirty="0">
                          <a:effectLst/>
                        </a:rPr>
                        <a:t>Vinnutími, sveigjanleiki, fjarvinna og réttur til að aftengjast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mars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722710"/>
                  </a:ext>
                </a:extLst>
              </a:tr>
              <a:tr h="5325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Vaktavinna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febrúar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03585"/>
                  </a:ext>
                </a:extLst>
              </a:tr>
              <a:tr h="5402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Ákvæðisvinna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febrúar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Júní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885683"/>
                  </a:ext>
                </a:extLst>
              </a:tr>
              <a:tr h="8557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Önnur mál (veikindi, iðnnemar, launakerfi, verkefnaráðningar, flutningslína o.fl. )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mars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4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56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Sameiginlegur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starfshópur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samningsaðila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Hlutverk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starfshópsins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fylgjast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framvindu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efnahagsmála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þróunar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verðlags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undirliggjandi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þátta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Starfshópurinn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fundar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mánaðarlega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Starfshópurinn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fundar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ársfjórðungslega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fulltrúum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Seðlabanka</a:t>
            </a:r>
            <a:r>
              <a:rPr lang="en-GB" dirty="0">
                <a:solidFill>
                  <a:schemeClr val="bg1"/>
                </a:solidFill>
              </a:rPr>
              <a:t> Íslands, </a:t>
            </a:r>
            <a:r>
              <a:rPr lang="en-GB" dirty="0" err="1">
                <a:solidFill>
                  <a:schemeClr val="bg1"/>
                </a:solidFill>
              </a:rPr>
              <a:t>fjármála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efnahagsráðuneytis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Hagstofu</a:t>
            </a:r>
            <a:r>
              <a:rPr lang="en-GB" dirty="0">
                <a:solidFill>
                  <a:schemeClr val="bg1"/>
                </a:solidFill>
              </a:rPr>
              <a:t> Íslands auk </a:t>
            </a:r>
            <a:r>
              <a:rPr lang="en-GB" dirty="0" err="1">
                <a:solidFill>
                  <a:schemeClr val="bg1"/>
                </a:solidFill>
              </a:rPr>
              <a:t>innviðaráðuneytis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vegna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húsnæðismála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Jafnframt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hlutverk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hópsins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stuðla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betri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upplýsingagjöf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neytenda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auka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samkeppni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9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55E7744636E840A35F584BAA0A019F" ma:contentTypeVersion="6" ma:contentTypeDescription="Create a new document." ma:contentTypeScope="" ma:versionID="c4d84c7aba5fb1f8c4662b6f6c76dcbf">
  <xsd:schema xmlns:xsd="http://www.w3.org/2001/XMLSchema" xmlns:xs="http://www.w3.org/2001/XMLSchema" xmlns:p="http://schemas.microsoft.com/office/2006/metadata/properties" xmlns:ns3="c370b45c-3a74-4f05-8285-9d1d5a9e5906" targetNamespace="http://schemas.microsoft.com/office/2006/metadata/properties" ma:root="true" ma:fieldsID="36c538d8f95d1c6ec0e6e0b33337cd0c" ns3:_="">
    <xsd:import namespace="c370b45c-3a74-4f05-8285-9d1d5a9e5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0b45c-3a74-4f05-8285-9d1d5a9e59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8F7DC-02FE-4C53-A180-0462C0B1C0D4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c370b45c-3a74-4f05-8285-9d1d5a9e590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9B6B3F7-5ADB-48AF-B988-485E75AFEB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B27783-5693-4098-9634-B6391D5CD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0b45c-3a74-4f05-8285-9d1d5a9e5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6121</TotalTime>
  <Words>774</Words>
  <Application>Microsoft Office PowerPoint</Application>
  <PresentationFormat>Widescreen</PresentationFormat>
  <Paragraphs>122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Custom Design</vt:lpstr>
      <vt:lpstr>              Kjarasamningur Samiðnar og Samtaka atvinnulífsins (SA)   </vt:lpstr>
      <vt:lpstr>Meginmarkmið kjarasamnings</vt:lpstr>
      <vt:lpstr>Almenn atriði kjarasamningsins</vt:lpstr>
      <vt:lpstr>Almenn atriði kjarasamningsins</vt:lpstr>
      <vt:lpstr>Hagvaxtarauki</vt:lpstr>
      <vt:lpstr>Vinnutími samræmdur</vt:lpstr>
      <vt:lpstr>Taxtabreytingar</vt:lpstr>
      <vt:lpstr>Tímasett verkefnaáætlun í kjarasamningi aðila</vt:lpstr>
      <vt:lpstr>Sameiginlegur starfshópur samningsaðila</vt:lpstr>
      <vt:lpstr>Sameiginlegur starfshópur samningsaðila</vt:lpstr>
      <vt:lpstr>Stuðningur stjórnvalda vegna kjarasamninga</vt:lpstr>
      <vt:lpstr>Stuðningur stjórnvalda vegna kjarasamninga</vt:lpstr>
      <vt:lpstr>PowerPoint Presentation</vt:lpstr>
      <vt:lpstr>Byggingamenn, málmiðnaðarmenn, múrarar, píparar og skrúðgarðyrkjumenn</vt:lpstr>
      <vt:lpstr>Hársnyrtisveinar</vt:lpstr>
      <vt:lpstr>Snyrtifræðingar</vt:lpstr>
      <vt:lpstr>Vegna meistarafélaga í byggingariðnaði innan SA</vt:lpstr>
      <vt:lpstr>Bílgreinasambandið (BGS)</vt:lpstr>
      <vt:lpstr>Félag pípulagningameistara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Guðfinnur Newman</dc:creator>
  <cp:lastModifiedBy>Jóhann Rúnar Sigurðsson</cp:lastModifiedBy>
  <cp:revision>50</cp:revision>
  <cp:lastPrinted>2022-09-20T15:16:15Z</cp:lastPrinted>
  <dcterms:created xsi:type="dcterms:W3CDTF">2022-09-11T13:58:30Z</dcterms:created>
  <dcterms:modified xsi:type="dcterms:W3CDTF">2022-12-14T11:28:16Z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0x010100F955E7744636E840A35F584BAA0A019F</vt:lpwstr>
  </property>
</Properties>
</file>